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E8E077EC-B494-4B19-8CDC-8F9311170E6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7FC811D-C8CC-4BD8-BCC6-0BE1244D8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96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18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7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0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4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0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1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7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9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7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5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7AA0-53A6-420E-9809-CBE0909D9F3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04E0C-547D-4BF7-8AB6-B6A5DF99D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9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8564" y="2220686"/>
            <a:ext cx="5774871" cy="1381352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/>
          <a:p>
            <a:r>
              <a:rPr lang="en-US" sz="7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endParaRPr lang="en-US" sz="7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564" y="3602038"/>
            <a:ext cx="5774871" cy="1378176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 By: 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Renee Dessommes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068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igns.com/blog/wp-content/uploads/2015/10/Seeing-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6" y="1272759"/>
            <a:ext cx="10883446" cy="4534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60428" y="6123214"/>
            <a:ext cx="1683153" cy="36933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Landanano.com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83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150610"/>
            <a:ext cx="10515600" cy="2852737"/>
          </a:xfrm>
          <a:solidFill>
            <a:schemeClr val="bg1">
              <a:alpha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7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 Mixing</a:t>
            </a:r>
            <a:endParaRPr lang="en-US" sz="7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32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Colors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639989"/>
          </a:xfrm>
          <a:solidFill>
            <a:schemeClr val="bg1">
              <a:alpha val="85000"/>
            </a:schemeClr>
          </a:solidFill>
        </p:spPr>
        <p:txBody>
          <a:bodyPr anchor="ctr">
            <a:noAutofit/>
          </a:bodyPr>
          <a:lstStyle/>
          <a:p>
            <a:r>
              <a:rPr lang="en-US" sz="3200" dirty="0" smtClean="0"/>
              <a:t>Hues that cannot be derived or blended from any other hue</a:t>
            </a:r>
            <a:endParaRPr lang="en-US" sz="3200" dirty="0"/>
          </a:p>
        </p:txBody>
      </p:sp>
      <p:pic>
        <p:nvPicPr>
          <p:cNvPr id="2050" name="Picture 2" descr="http://www.colourtherapyhealing.com/colour/images/primary-colours-subtractive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341" y="2600551"/>
            <a:ext cx="3608847" cy="3608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5" y="6344335"/>
            <a:ext cx="2535438" cy="36933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Colorhealingtherapy.com</a:t>
            </a:r>
            <a:endParaRPr lang="en-US" dirty="0"/>
          </a:p>
        </p:txBody>
      </p:sp>
      <p:pic>
        <p:nvPicPr>
          <p:cNvPr id="2052" name="Picture 4" descr="http://www.indezine.com/products/powerpoint/learn/color/images/rgb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957" y="2582818"/>
            <a:ext cx="3603626" cy="362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086540" y="6353184"/>
            <a:ext cx="1440459" cy="36933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Indezine.com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05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Colors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639989"/>
          </a:xfrm>
          <a:solidFill>
            <a:schemeClr val="bg1">
              <a:alpha val="85000"/>
            </a:schemeClr>
          </a:solidFill>
        </p:spPr>
        <p:txBody>
          <a:bodyPr anchor="ctr">
            <a:noAutofit/>
          </a:bodyPr>
          <a:lstStyle/>
          <a:p>
            <a:r>
              <a:rPr lang="en-US" sz="3200" dirty="0" smtClean="0"/>
              <a:t>Hues are the result of mixing 2 primary colors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6593" y="6344335"/>
            <a:ext cx="2707985" cy="36933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Designcolors.blogspot.com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734616" y="6159669"/>
            <a:ext cx="1286891" cy="36933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Carlton.edu</a:t>
            </a:r>
            <a:endParaRPr lang="en-US" dirty="0"/>
          </a:p>
        </p:txBody>
      </p:sp>
      <p:pic>
        <p:nvPicPr>
          <p:cNvPr id="3076" name="Picture 4" descr="http://d32ogoqmya1dw8.cloudfront.net/images/eyesinthesky2/week11/rgb_4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76505"/>
            <a:ext cx="4286250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H="1">
            <a:off x="11080948" y="1690688"/>
            <a:ext cx="898071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8" name="Picture 6" descr="http://4.bp.blogspot.com/-Gle4L58ROCE/UXFqxbF32vI/AAAAAAAAAFM/dUbIf1uLyAU/s1600/primarycolor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586" y="2568917"/>
            <a:ext cx="4131128" cy="38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940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Tertiary Colors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639989"/>
          </a:xfrm>
          <a:solidFill>
            <a:schemeClr val="bg1">
              <a:alpha val="85000"/>
            </a:schemeClr>
          </a:solidFill>
        </p:spPr>
        <p:txBody>
          <a:bodyPr anchor="ctr">
            <a:noAutofit/>
          </a:bodyPr>
          <a:lstStyle/>
          <a:p>
            <a:r>
              <a:rPr lang="en-US" sz="3200" dirty="0" smtClean="0"/>
              <a:t>Hues are the result of mixing a primary and a secondary 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H="1">
            <a:off x="11080948" y="1690688"/>
            <a:ext cx="898071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10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upload.wikimedia.org/wikipedia/commons/thumb/8/8c/Color_star-en_(tertiary_names).svg/2000px-Color_star-en_(tertiary_names)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243" y="0"/>
            <a:ext cx="6809014" cy="6809014"/>
          </a:xfrm>
          <a:prstGeom prst="rect">
            <a:avLst/>
          </a:prstGeom>
          <a:solidFill>
            <a:schemeClr val="bg1">
              <a:alpha val="70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7886700" y="6270171"/>
            <a:ext cx="1487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Wikipedia.org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6243" y="6103714"/>
            <a:ext cx="1552028" cy="58477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igment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3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commons/thumb/a/ab/RBG_color_wheel.svg/2000px-RBG_color_wheel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17" y="326571"/>
            <a:ext cx="7439443" cy="620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13272" y="6008914"/>
            <a:ext cx="1487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Wikipedia.org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50672" y="5793471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22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150610"/>
            <a:ext cx="10515600" cy="2852737"/>
          </a:xfrm>
          <a:solidFill>
            <a:schemeClr val="bg1">
              <a:alpha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7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 Mixing in Light</a:t>
            </a:r>
            <a:endParaRPr lang="en-US" sz="7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20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Filtered Light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light passes through any material (including air) a portion of the spectrum is absorbed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kinds of color mixing in light:</a:t>
            </a:r>
          </a:p>
          <a:p>
            <a:pPr lvl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Subtractive Color Mixing</a:t>
            </a:r>
          </a:p>
          <a:p>
            <a:pPr lvl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Additive Color Mixing</a:t>
            </a:r>
          </a:p>
        </p:txBody>
      </p:sp>
    </p:spTree>
    <p:extLst>
      <p:ext uri="{BB962C8B-B14F-4D97-AF65-F5344CB8AC3E}">
        <p14:creationId xmlns:p14="http://schemas.microsoft.com/office/powerpoint/2010/main" val="2721392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Autofit/>
          </a:bodyPr>
          <a:lstStyle/>
          <a:p>
            <a:r>
              <a:rPr lang="en-US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Subtractive Color Mixing in Light</a:t>
            </a:r>
            <a:endParaRPr lang="en-US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Colored filters allow only their own hue to pass through the filtering medium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absorb all other wavelengths and convert them to heat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Picture from: specialeventguru.blogspot.com</a:t>
            </a:r>
            <a:endParaRPr lang="en-US" sz="1800" dirty="0"/>
          </a:p>
        </p:txBody>
      </p:sp>
      <p:pic>
        <p:nvPicPr>
          <p:cNvPr id="7170" name="Picture 2" descr="Image result for subtracting color mixing in ligh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501" y="3001282"/>
            <a:ext cx="4785299" cy="2076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87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365125"/>
            <a:ext cx="11446328" cy="1071789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690688"/>
            <a:ext cx="11446327" cy="4840741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noticeable of the design elements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Definitions:</a:t>
            </a:r>
          </a:p>
          <a:p>
            <a:pPr lvl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 created in the brain as a result of stimulation of the retina by light waves of a certain length</a:t>
            </a:r>
          </a:p>
          <a:p>
            <a:pPr lvl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Intrinsic physical properties of specific objects that allow those objects to reflect and absorb light waves of a certain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626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Autofit/>
          </a:bodyPr>
          <a:lstStyle/>
          <a:p>
            <a:r>
              <a:rPr lang="en-US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Additive Color Mixing in Light</a:t>
            </a:r>
            <a:endParaRPr lang="en-US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several individual hues are transmitted to the eye, added together, and interpreted by the brain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Picture from: Wikipedia.com</a:t>
            </a:r>
            <a:endParaRPr lang="en-US" sz="1800" dirty="0"/>
          </a:p>
        </p:txBody>
      </p:sp>
      <p:pic>
        <p:nvPicPr>
          <p:cNvPr id="8194" name="Picture 2" descr="Image result for additive color mixing in ligh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996" y="2204357"/>
            <a:ext cx="5303634" cy="397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861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150610"/>
            <a:ext cx="10515600" cy="2852737"/>
          </a:xfrm>
          <a:solidFill>
            <a:schemeClr val="bg1">
              <a:alpha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7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 Mixing in Paint</a:t>
            </a:r>
            <a:endParaRPr lang="en-US" sz="7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81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 Mixing in Paint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Primarily a subtractive process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Mix colors and hues to reflect the color we choose</a:t>
            </a: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https://www.d.umn.edu/~mharvey/th1501colorselectiverreflectio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743" y="1938191"/>
            <a:ext cx="4441371" cy="4229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719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150610"/>
            <a:ext cx="10515600" cy="2852737"/>
          </a:xfrm>
          <a:solidFill>
            <a:schemeClr val="bg1">
              <a:alpha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7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Color Wheel</a:t>
            </a:r>
            <a:endParaRPr lang="en-US" sz="7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11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17" t="10000" r="1974" b="17381"/>
          <a:stretch/>
        </p:blipFill>
        <p:spPr>
          <a:xfrm>
            <a:off x="3216728" y="195022"/>
            <a:ext cx="5284997" cy="649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2266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P.S. about Color Theory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Colors of this strength and value are never used in theatre for two main reasons: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Incredibly expensive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Fully saturated color isn't particularly appropriate in theatre, the colors would visually dominate everything onstage</a:t>
            </a:r>
          </a:p>
        </p:txBody>
      </p:sp>
    </p:spTree>
    <p:extLst>
      <p:ext uri="{BB962C8B-B14F-4D97-AF65-F5344CB8AC3E}">
        <p14:creationId xmlns:p14="http://schemas.microsoft.com/office/powerpoint/2010/main" val="1900038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150610"/>
            <a:ext cx="10515600" cy="2852737"/>
          </a:xfrm>
          <a:solidFill>
            <a:schemeClr val="bg1">
              <a:alpha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7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Color in Theatre</a:t>
            </a:r>
            <a:endParaRPr lang="en-US" sz="7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539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365125"/>
            <a:ext cx="11379200" cy="132556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Color in Theatre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25624"/>
            <a:ext cx="11379200" cy="4702175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to impurities and contaminants found in all stage paints, dyes, lamps and color media color theory is just a theory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703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365125"/>
            <a:ext cx="11379200" cy="132556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 of Color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25624"/>
            <a:ext cx="11379200" cy="4702175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react to color.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Constantly changing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Influenced by many factors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could factor into people’s reactions of color?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146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365125"/>
            <a:ext cx="11379200" cy="132556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 of Color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25624"/>
            <a:ext cx="11379200" cy="4702175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Yellow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stimulating, cheerful, exciting, joyful, serene, unpleasant, aggressive, hostile</a:t>
            </a:r>
          </a:p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Orange: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warm, happy, merry, exciting, stimulating, hot, disturbed, distressed, unpleasant</a:t>
            </a:r>
          </a:p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Red: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happy, affectionate, loving, exciting, striking, active, intense, defiant, powerful, masterful, strong, aggressive, hostile</a:t>
            </a:r>
          </a:p>
        </p:txBody>
      </p:sp>
    </p:spTree>
    <p:extLst>
      <p:ext uri="{BB962C8B-B14F-4D97-AF65-F5344CB8AC3E}">
        <p14:creationId xmlns:p14="http://schemas.microsoft.com/office/powerpoint/2010/main" val="862887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1393825"/>
            <a:ext cx="11446328" cy="132556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2980646"/>
            <a:ext cx="11446327" cy="2032226"/>
          </a:xfrm>
          <a:solidFill>
            <a:schemeClr val="bg1">
              <a:alpha val="85000"/>
            </a:schemeClr>
          </a:solidFill>
        </p:spPr>
        <p:txBody>
          <a:bodyPr anchor="ctr"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quality that differentiates one color from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0483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365125"/>
            <a:ext cx="11379200" cy="132556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 of Color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25624"/>
            <a:ext cx="11379200" cy="4702175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Green: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youthful, fresh, leisurely, secure, calm, peaceful, emotionally controlled, ill</a:t>
            </a:r>
          </a:p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Blue: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pleasant, cool, secure, comfortable, tender, soothing, social, dignified, sad, strong, full, great</a:t>
            </a:r>
          </a:p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Violet: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dignified, stately, vigorous, disagreeable, sad, despondent, melancholy, unhappy, depressing</a:t>
            </a:r>
          </a:p>
        </p:txBody>
      </p:sp>
    </p:spTree>
    <p:extLst>
      <p:ext uri="{BB962C8B-B14F-4D97-AF65-F5344CB8AC3E}">
        <p14:creationId xmlns:p14="http://schemas.microsoft.com/office/powerpoint/2010/main" val="1350083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365125"/>
            <a:ext cx="11379200" cy="132556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 of Color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25624"/>
            <a:ext cx="11379200" cy="4702175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Black: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sad, melancholy, vague, unhappy, dignified, stately, strong, powerful, hostile, distressed, fearful, old</a:t>
            </a:r>
          </a:p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White: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pure, tender, soothing, solemn, empty</a:t>
            </a:r>
          </a:p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Brown: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secure, comfortable, full, sad, disagreeable</a:t>
            </a:r>
          </a:p>
        </p:txBody>
      </p:sp>
    </p:spTree>
    <p:extLst>
      <p:ext uri="{BB962C8B-B14F-4D97-AF65-F5344CB8AC3E}">
        <p14:creationId xmlns:p14="http://schemas.microsoft.com/office/powerpoint/2010/main" val="30986329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365125"/>
            <a:ext cx="11379200" cy="132556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 Color Use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25624"/>
            <a:ext cx="11379200" cy="4702175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sides of the coin: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Designers in theatre follow some color guidelines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designers will tell you to blow off convention if it fits the production</a:t>
            </a:r>
          </a:p>
        </p:txBody>
      </p:sp>
    </p:spTree>
    <p:extLst>
      <p:ext uri="{BB962C8B-B14F-4D97-AF65-F5344CB8AC3E}">
        <p14:creationId xmlns:p14="http://schemas.microsoft.com/office/powerpoint/2010/main" val="31049870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365125"/>
            <a:ext cx="11379200" cy="132556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Pigment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25624"/>
            <a:ext cx="11379200" cy="4702175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Scenic designers will generally use hues of medium saturation and value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Costume designers work in a less constricted palette than scene designers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 proximity: placement and relationship of specific hues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Accent colors: small touches of contrasting colors</a:t>
            </a:r>
          </a:p>
        </p:txBody>
      </p:sp>
    </p:spTree>
    <p:extLst>
      <p:ext uri="{BB962C8B-B14F-4D97-AF65-F5344CB8AC3E}">
        <p14:creationId xmlns:p14="http://schemas.microsoft.com/office/powerpoint/2010/main" val="33873818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365125"/>
            <a:ext cx="11379200" cy="132556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25624"/>
            <a:ext cx="11379200" cy="4702175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White light at full intensity tends to bleach out color on actors faces, costumes, and set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reason for using colored lights in the theatre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colors are complimentary the color pallet of other designers is maintained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Colors chosen by other designers help the lighting designer choose the colors they will work with</a:t>
            </a:r>
          </a:p>
        </p:txBody>
      </p:sp>
    </p:spTree>
    <p:extLst>
      <p:ext uri="{BB962C8B-B14F-4D97-AF65-F5344CB8AC3E}">
        <p14:creationId xmlns:p14="http://schemas.microsoft.com/office/powerpoint/2010/main" val="115470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1802040"/>
            <a:ext cx="11446328" cy="1137104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Saturation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3192916"/>
            <a:ext cx="11446327" cy="139541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chroma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refers to the amount, or percentage, of a particular hue in a mixture.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795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1802040"/>
            <a:ext cx="11446328" cy="1137104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3192916"/>
            <a:ext cx="11446327" cy="1395413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lightness or darkness of a color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402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1802040"/>
            <a:ext cx="11446328" cy="1137104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Tint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3192916"/>
            <a:ext cx="11446327" cy="1721984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color with a high value is also referred to as a tint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create a tint?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91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1802040"/>
            <a:ext cx="11446328" cy="1137104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Shade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3192916"/>
            <a:ext cx="11446327" cy="1721984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 with a low value is known as a shade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create a shade?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3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1802040"/>
            <a:ext cx="11446328" cy="1137104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3192916"/>
            <a:ext cx="11446327" cy="1721984"/>
          </a:xfrm>
          <a:solidFill>
            <a:schemeClr val="bg1">
              <a:alpha val="8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color of middle value is referred to as tone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create a tone?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37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150610"/>
            <a:ext cx="10515600" cy="2852737"/>
          </a:xfrm>
          <a:solidFill>
            <a:schemeClr val="bg1">
              <a:alpha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7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Seeing Color</a:t>
            </a:r>
            <a:endParaRPr lang="en-US" sz="7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43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722</Words>
  <Application>Microsoft Office PowerPoint</Application>
  <PresentationFormat>Widescreen</PresentationFormat>
  <Paragraphs>100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Office Theme</vt:lpstr>
      <vt:lpstr>Color</vt:lpstr>
      <vt:lpstr>Color</vt:lpstr>
      <vt:lpstr>Hue</vt:lpstr>
      <vt:lpstr>Saturation</vt:lpstr>
      <vt:lpstr>Value</vt:lpstr>
      <vt:lpstr>Tint</vt:lpstr>
      <vt:lpstr>Shade</vt:lpstr>
      <vt:lpstr>Tone</vt:lpstr>
      <vt:lpstr>Seeing Color</vt:lpstr>
      <vt:lpstr>PowerPoint Presentation</vt:lpstr>
      <vt:lpstr>Color Mixing</vt:lpstr>
      <vt:lpstr>Primary Colors</vt:lpstr>
      <vt:lpstr>Secondary Colors</vt:lpstr>
      <vt:lpstr>Tertiary Colors</vt:lpstr>
      <vt:lpstr>PowerPoint Presentation</vt:lpstr>
      <vt:lpstr>PowerPoint Presentation</vt:lpstr>
      <vt:lpstr>Color Mixing in Light</vt:lpstr>
      <vt:lpstr>Filtered Light</vt:lpstr>
      <vt:lpstr>Subtractive Color Mixing in Light</vt:lpstr>
      <vt:lpstr>Additive Color Mixing in Light</vt:lpstr>
      <vt:lpstr>Color Mixing in Paint</vt:lpstr>
      <vt:lpstr>Color Mixing in Paint</vt:lpstr>
      <vt:lpstr>Integrated Color Wheel</vt:lpstr>
      <vt:lpstr>PowerPoint Presentation</vt:lpstr>
      <vt:lpstr>P.S. about Color Theory</vt:lpstr>
      <vt:lpstr>Application of Color in Theatre</vt:lpstr>
      <vt:lpstr>Application of Color in Theatre</vt:lpstr>
      <vt:lpstr>Meaning of Color</vt:lpstr>
      <vt:lpstr>Meaning of Color</vt:lpstr>
      <vt:lpstr>Meaning of Color</vt:lpstr>
      <vt:lpstr>Meaning of Color</vt:lpstr>
      <vt:lpstr>Practical Color Use</vt:lpstr>
      <vt:lpstr>Pigment</vt:lpstr>
      <vt:lpstr>Light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</dc:title>
  <dc:creator>John</dc:creator>
  <cp:lastModifiedBy>John</cp:lastModifiedBy>
  <cp:revision>13</cp:revision>
  <cp:lastPrinted>2016-10-01T00:39:15Z</cp:lastPrinted>
  <dcterms:created xsi:type="dcterms:W3CDTF">2016-04-27T14:40:37Z</dcterms:created>
  <dcterms:modified xsi:type="dcterms:W3CDTF">2016-10-01T00:40:30Z</dcterms:modified>
</cp:coreProperties>
</file>